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embeddedFontLst>
    <p:embeddedFont>
      <p:font typeface="Raleway" panose="020B0604020202020204" charset="-94"/>
      <p:regular r:id="rId18"/>
      <p:bold r:id="rId19"/>
      <p:italic r:id="rId20"/>
      <p:boldItalic r:id="rId21"/>
    </p:embeddedFont>
    <p:embeddedFont>
      <p:font typeface="Arial Black" panose="020B0A04020102020204" pitchFamily="34" charset="0"/>
      <p:regular r:id="rId22"/>
      <p:bold r:id="rId23"/>
    </p:embeddedFont>
    <p:embeddedFont>
      <p:font typeface="Play" panose="020B0604020202020204" charset="0"/>
      <p:regular r:id="rId24"/>
      <p:bold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c1meJacU9eUuQbBWOiHRuan6z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A1E0DE-0C1B-4C8A-B65A-A602EFD8BB04}">
  <a:tblStyle styleId="{ECA1E0DE-0C1B-4C8A-B65A-A602EFD8BB0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 b="off" i="off"/>
      <a:tcStyle>
        <a:tcBdr/>
        <a:fill>
          <a:solidFill>
            <a:srgbClr val="CAD1D8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1D8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" name="Google Shape;3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04a9d40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3d04a9d40e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g3d04a9d40e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" name="Google Shape;47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" name="Google Shape;5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cfcc90656f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3cfcc90656f_0_13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3cfcc90656f_0_13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7"/>
          <p:cNvSpPr/>
          <p:nvPr/>
        </p:nvSpPr>
        <p:spPr>
          <a:xfrm>
            <a:off x="493150" y="327794"/>
            <a:ext cx="3732820" cy="3780000"/>
          </a:xfrm>
          <a:prstGeom prst="ellipse">
            <a:avLst/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Technopark &amp; Industry Collaboration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7"/>
          <p:cNvSpPr/>
          <p:nvPr/>
        </p:nvSpPr>
        <p:spPr>
          <a:xfrm>
            <a:off x="3170270" y="3173702"/>
            <a:ext cx="2111400" cy="21600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rgbClr val="63C3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7"/>
          <p:cNvSpPr/>
          <p:nvPr/>
        </p:nvSpPr>
        <p:spPr>
          <a:xfrm>
            <a:off x="5029200" y="4654411"/>
            <a:ext cx="6562163" cy="9144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and International Impact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technopark promotes national competitiveness and international R&amp;D partnerships for sustainable innovation.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7"/>
          <p:cNvSpPr/>
          <p:nvPr/>
        </p:nvSpPr>
        <p:spPr>
          <a:xfrm>
            <a:off x="5029201" y="1473485"/>
            <a:ext cx="6562164" cy="9144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Innovation and Entrepreneurship Hub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ULUTEK technopark fosters innovation and entrepreneurship by supporting nearly 200 high-tech companies and startups.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7"/>
          <p:cNvSpPr/>
          <p:nvPr/>
        </p:nvSpPr>
        <p:spPr>
          <a:xfrm>
            <a:off x="5029201" y="2533794"/>
            <a:ext cx="6562164" cy="9144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Industry-Academia Collaboration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technopark facilitates strong cooperation between industry and BUU, enhancing research application.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7"/>
          <p:cNvSpPr/>
          <p:nvPr/>
        </p:nvSpPr>
        <p:spPr>
          <a:xfrm>
            <a:off x="5029201" y="3594103"/>
            <a:ext cx="6562163" cy="9144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Advanced Support Infrastructure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ULUTEK provides advanced infrastructure, mentorship, investor networks, and access to university research facilities.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8"/>
          <p:cNvSpPr txBox="1">
            <a:spLocks noGrp="1"/>
          </p:cNvSpPr>
          <p:nvPr>
            <p:ph type="title"/>
          </p:nvPr>
        </p:nvSpPr>
        <p:spPr>
          <a:xfrm>
            <a:off x="1" y="0"/>
            <a:ext cx="12183034" cy="390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</a:pPr>
            <a: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Campus and Student Life</a:t>
            </a:r>
            <a:endParaRPr sz="52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4" name="Google Shape;164;p38"/>
          <p:cNvSpPr/>
          <p:nvPr/>
        </p:nvSpPr>
        <p:spPr>
          <a:xfrm>
            <a:off x="0" y="3908722"/>
            <a:ext cx="12192000" cy="1431947"/>
          </a:xfrm>
          <a:prstGeom prst="rect">
            <a:avLst/>
          </a:prstGeom>
          <a:solidFill>
            <a:srgbClr val="63C3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8"/>
          <p:cNvSpPr/>
          <p:nvPr/>
        </p:nvSpPr>
        <p:spPr>
          <a:xfrm>
            <a:off x="82378" y="3958574"/>
            <a:ext cx="1942934" cy="13035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8"/>
          <p:cNvSpPr/>
          <p:nvPr/>
        </p:nvSpPr>
        <p:spPr>
          <a:xfrm>
            <a:off x="6162799" y="3947532"/>
            <a:ext cx="1942934" cy="13035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8176047" y="3958574"/>
            <a:ext cx="1942934" cy="130355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8"/>
          <p:cNvSpPr/>
          <p:nvPr/>
        </p:nvSpPr>
        <p:spPr>
          <a:xfrm>
            <a:off x="10204874" y="3958574"/>
            <a:ext cx="1942934" cy="130355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8"/>
          <p:cNvSpPr/>
          <p:nvPr/>
        </p:nvSpPr>
        <p:spPr>
          <a:xfrm>
            <a:off x="2095626" y="3942675"/>
            <a:ext cx="1942934" cy="130355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8"/>
          <p:cNvSpPr/>
          <p:nvPr/>
        </p:nvSpPr>
        <p:spPr>
          <a:xfrm>
            <a:off x="4124453" y="3958574"/>
            <a:ext cx="1942934" cy="130355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9"/>
          <p:cNvSpPr/>
          <p:nvPr/>
        </p:nvSpPr>
        <p:spPr>
          <a:xfrm>
            <a:off x="585394" y="131346"/>
            <a:ext cx="3768371" cy="3816000"/>
          </a:xfrm>
          <a:prstGeom prst="ellipse">
            <a:avLst/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Görükle Campus and Facilities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9"/>
          <p:cNvSpPr/>
          <p:nvPr/>
        </p:nvSpPr>
        <p:spPr>
          <a:xfrm>
            <a:off x="5163422" y="2008427"/>
            <a:ext cx="6709046" cy="72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Nature-Rich Campus Environment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Görükle Campus covers 16,000 decares, with over half forested, creating a peaceful and natural academic setting.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9"/>
          <p:cNvSpPr/>
          <p:nvPr/>
        </p:nvSpPr>
        <p:spPr>
          <a:xfrm>
            <a:off x="3201589" y="3077769"/>
            <a:ext cx="2111400" cy="21600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rgbClr val="63C3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9"/>
          <p:cNvSpPr/>
          <p:nvPr/>
        </p:nvSpPr>
        <p:spPr>
          <a:xfrm>
            <a:off x="5173853" y="3947345"/>
            <a:ext cx="6688184" cy="72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Extensive Library Resources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Prof. Dr. Fuat Sezgin Central Library houses 200,000 printed books and over 6 million digital resources.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9"/>
          <p:cNvSpPr/>
          <p:nvPr/>
        </p:nvSpPr>
        <p:spPr>
          <a:xfrm>
            <a:off x="5184284" y="4916804"/>
            <a:ext cx="6688184" cy="72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Distributed Specialized Campuses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BUU has specialized campuses across Bursa, expanding academic opportunities in various fields and regions.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9"/>
          <p:cNvSpPr/>
          <p:nvPr/>
        </p:nvSpPr>
        <p:spPr>
          <a:xfrm>
            <a:off x="5192706" y="2977886"/>
            <a:ext cx="6688184" cy="72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Academic and Social Facilities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campus offers modern facilities, including student clubs, sports centers, and cultural activities to enrich campus life.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d04a9d40ea_0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3840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</a:pPr>
            <a: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Internationalization</a:t>
            </a:r>
            <a:endParaRPr sz="52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8" name="Google Shape;188;g3d04a9d40ea_0_0"/>
          <p:cNvSpPr/>
          <p:nvPr/>
        </p:nvSpPr>
        <p:spPr>
          <a:xfrm>
            <a:off x="90654" y="3944715"/>
            <a:ext cx="1942934" cy="13035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3d04a9d40ea_0_0"/>
          <p:cNvSpPr/>
          <p:nvPr/>
        </p:nvSpPr>
        <p:spPr>
          <a:xfrm>
            <a:off x="4104184" y="3961218"/>
            <a:ext cx="1942934" cy="13035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3d04a9d40ea_0_0"/>
          <p:cNvSpPr/>
          <p:nvPr/>
        </p:nvSpPr>
        <p:spPr>
          <a:xfrm>
            <a:off x="2076532" y="3944715"/>
            <a:ext cx="1942934" cy="130355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3d04a9d40ea_0_0"/>
          <p:cNvSpPr/>
          <p:nvPr/>
        </p:nvSpPr>
        <p:spPr>
          <a:xfrm>
            <a:off x="6131836" y="3924738"/>
            <a:ext cx="1948870" cy="131888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3d04a9d40ea_0_0"/>
          <p:cNvSpPr/>
          <p:nvPr/>
        </p:nvSpPr>
        <p:spPr>
          <a:xfrm>
            <a:off x="8130756" y="3944714"/>
            <a:ext cx="1942934" cy="132772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d04a9d40ea_0_0"/>
          <p:cNvSpPr/>
          <p:nvPr/>
        </p:nvSpPr>
        <p:spPr>
          <a:xfrm>
            <a:off x="0" y="3852261"/>
            <a:ext cx="12192000" cy="1431947"/>
          </a:xfrm>
          <a:prstGeom prst="rect">
            <a:avLst/>
          </a:prstGeom>
          <a:solidFill>
            <a:srgbClr val="63C3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d04a9d40ea_0_0"/>
          <p:cNvSpPr/>
          <p:nvPr/>
        </p:nvSpPr>
        <p:spPr>
          <a:xfrm>
            <a:off x="10165514" y="3944650"/>
            <a:ext cx="1948870" cy="1318881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3d04a9d40ea_0_0"/>
          <p:cNvSpPr/>
          <p:nvPr/>
        </p:nvSpPr>
        <p:spPr>
          <a:xfrm>
            <a:off x="55982" y="3916454"/>
            <a:ext cx="1942934" cy="13035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d04a9d40ea_0_0"/>
          <p:cNvSpPr/>
          <p:nvPr/>
        </p:nvSpPr>
        <p:spPr>
          <a:xfrm>
            <a:off x="4110569" y="3916454"/>
            <a:ext cx="1942934" cy="13035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3d04a9d40ea_0_0"/>
          <p:cNvSpPr/>
          <p:nvPr/>
        </p:nvSpPr>
        <p:spPr>
          <a:xfrm>
            <a:off x="2075364" y="3916454"/>
            <a:ext cx="1942934" cy="130355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3d04a9d40ea_0_0"/>
          <p:cNvSpPr/>
          <p:nvPr/>
        </p:nvSpPr>
        <p:spPr>
          <a:xfrm>
            <a:off x="6138221" y="3915551"/>
            <a:ext cx="1948870" cy="131888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3d04a9d40ea_0_0"/>
          <p:cNvSpPr/>
          <p:nvPr/>
        </p:nvSpPr>
        <p:spPr>
          <a:xfrm>
            <a:off x="8180804" y="3935806"/>
            <a:ext cx="1942934" cy="132772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1"/>
          <p:cNvSpPr/>
          <p:nvPr/>
        </p:nvSpPr>
        <p:spPr>
          <a:xfrm>
            <a:off x="493150" y="257875"/>
            <a:ext cx="3896400" cy="3885900"/>
          </a:xfrm>
          <a:prstGeom prst="ellipse">
            <a:avLst/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International Collaborations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1"/>
          <p:cNvSpPr/>
          <p:nvPr/>
        </p:nvSpPr>
        <p:spPr>
          <a:xfrm>
            <a:off x="3071351" y="3408811"/>
            <a:ext cx="2111400" cy="2160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25400" cap="flat" cmpd="sng">
            <a:solidFill>
              <a:srgbClr val="63C3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7" name="Google Shape;207;p41"/>
          <p:cNvGraphicFramePr/>
          <p:nvPr/>
        </p:nvGraphicFramePr>
        <p:xfrm>
          <a:off x="5293259" y="1465815"/>
          <a:ext cx="6705600" cy="3885925"/>
        </p:xfrm>
        <a:graphic>
          <a:graphicData uri="http://schemas.openxmlformats.org/drawingml/2006/table">
            <a:tbl>
              <a:tblPr firstRow="1" bandRow="1">
                <a:noFill/>
                <a:tableStyleId>{ECA1E0DE-0C1B-4C8A-B65A-A602EFD8BB04}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lt1"/>
                          </a:solidFill>
                        </a:rPr>
                        <a:t>PROGRAM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lt1"/>
                          </a:solidFill>
                        </a:rPr>
                        <a:t>SCOPE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Erasmus+ KA131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EU Mobility (Study, Internship, Training)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Erasmus+ KA171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Non‑EU Global Mobility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Orhun Exchange Program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Turkic World Universities Exchange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SECONDOS Program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BUU – Innsbruck Bilateral Exchange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JLU Giessen Partnership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Joint Degrees &amp; Research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IAESTE</a:t>
                      </a:r>
                      <a:endParaRPr sz="3200" u="none" strike="noStrike" cap="none"/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Paid Technical Internships worldwide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81750" marR="81750" marT="81750" marB="817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369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</a:pPr>
            <a:r>
              <a:rPr lang="en-US" sz="52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THANK YOU</a:t>
            </a:r>
            <a:endParaRPr sz="52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4" name="Google Shape;214;p48"/>
          <p:cNvSpPr/>
          <p:nvPr/>
        </p:nvSpPr>
        <p:spPr>
          <a:xfrm>
            <a:off x="0" y="3628725"/>
            <a:ext cx="12192000" cy="2447168"/>
          </a:xfrm>
          <a:prstGeom prst="rect">
            <a:avLst/>
          </a:prstGeom>
          <a:solidFill>
            <a:srgbClr val="63C3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indent="457200">
              <a:buSzPts val="1800"/>
            </a:pPr>
            <a:r>
              <a:rPr lang="en-US" sz="1800" b="1" dirty="0" err="1">
                <a:solidFill>
                  <a:schemeClr val="lt1"/>
                </a:solidFill>
              </a:rPr>
              <a:t>MoU</a:t>
            </a:r>
            <a:r>
              <a:rPr lang="en-US" sz="1800" b="1" dirty="0">
                <a:solidFill>
                  <a:schemeClr val="lt1"/>
                </a:solidFill>
              </a:rPr>
              <a:t> &amp; Bilateral Cooperation: 	</a:t>
            </a:r>
            <a:r>
              <a:rPr lang="tr-TR" sz="1800" b="1" dirty="0" smtClean="0">
                <a:solidFill>
                  <a:schemeClr val="lt1"/>
                </a:solidFill>
              </a:rPr>
              <a:t>	</a:t>
            </a:r>
            <a:r>
              <a:rPr lang="tr-TR" sz="1800" b="1" dirty="0" smtClean="0">
                <a:solidFill>
                  <a:schemeClr val="bg1"/>
                </a:solidFill>
              </a:rPr>
              <a:t>uaik@uludag.edu.tr</a:t>
            </a:r>
            <a:endParaRPr sz="1800" b="1" dirty="0">
              <a:solidFill>
                <a:schemeClr val="bg1"/>
              </a:solidFill>
            </a:endParaRPr>
          </a:p>
          <a:p>
            <a:pPr marL="22860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Erasmus+ Partnership: 			erasmus@uludag.edu.tr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 err="1">
                <a:solidFill>
                  <a:schemeClr val="lt1"/>
                </a:solidFill>
              </a:rPr>
              <a:t>Orhun</a:t>
            </a:r>
            <a:r>
              <a:rPr lang="en-US" sz="1800" b="1" dirty="0">
                <a:solidFill>
                  <a:schemeClr val="lt1"/>
                </a:solidFill>
              </a:rPr>
              <a:t> Exchange Program: 		orhun@uludag.edu.tr</a:t>
            </a:r>
            <a:endParaRPr sz="1800" b="1" dirty="0">
              <a:solidFill>
                <a:schemeClr val="lt1"/>
              </a:solidFill>
            </a:endParaRPr>
          </a:p>
        </p:txBody>
      </p:sp>
      <p:sp>
        <p:nvSpPr>
          <p:cNvPr id="215" name="Google Shape;215;p48"/>
          <p:cNvSpPr/>
          <p:nvPr/>
        </p:nvSpPr>
        <p:spPr>
          <a:xfrm rot="10800000">
            <a:off x="5230812" y="3097894"/>
            <a:ext cx="1604862" cy="106166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63C3D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8"/>
          <p:cNvSpPr/>
          <p:nvPr/>
        </p:nvSpPr>
        <p:spPr>
          <a:xfrm>
            <a:off x="5336932" y="3070723"/>
            <a:ext cx="1377630" cy="5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6"/>
          <p:cNvSpPr txBox="1">
            <a:spLocks noGrp="1"/>
          </p:cNvSpPr>
          <p:nvPr>
            <p:ph type="title"/>
          </p:nvPr>
        </p:nvSpPr>
        <p:spPr>
          <a:xfrm>
            <a:off x="-1" y="0"/>
            <a:ext cx="12142177" cy="443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</a:pPr>
            <a:r>
              <a:rPr lang="en-US" sz="6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BURSA</a:t>
            </a:r>
            <a: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 Historical and Industrial Hub</a:t>
            </a:r>
            <a:r>
              <a:rPr lang="en-US" sz="5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-US" sz="5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52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" name="Google Shape;50;p46"/>
          <p:cNvSpPr/>
          <p:nvPr/>
        </p:nvSpPr>
        <p:spPr>
          <a:xfrm>
            <a:off x="0" y="4444000"/>
            <a:ext cx="12192000" cy="1431947"/>
          </a:xfrm>
          <a:prstGeom prst="rect">
            <a:avLst/>
          </a:prstGeom>
          <a:solidFill>
            <a:srgbClr val="63C3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6"/>
          <p:cNvSpPr/>
          <p:nvPr/>
        </p:nvSpPr>
        <p:spPr>
          <a:xfrm>
            <a:off x="8167692" y="4501573"/>
            <a:ext cx="1942934" cy="13035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6"/>
          <p:cNvSpPr/>
          <p:nvPr/>
        </p:nvSpPr>
        <p:spPr>
          <a:xfrm>
            <a:off x="6155101" y="4501574"/>
            <a:ext cx="1942934" cy="13035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6"/>
          <p:cNvSpPr/>
          <p:nvPr/>
        </p:nvSpPr>
        <p:spPr>
          <a:xfrm>
            <a:off x="2110959" y="4508190"/>
            <a:ext cx="1942934" cy="130355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6"/>
          <p:cNvSpPr/>
          <p:nvPr/>
        </p:nvSpPr>
        <p:spPr>
          <a:xfrm>
            <a:off x="60448" y="4508190"/>
            <a:ext cx="1942934" cy="130355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6"/>
          <p:cNvSpPr/>
          <p:nvPr/>
        </p:nvSpPr>
        <p:spPr>
          <a:xfrm>
            <a:off x="4142510" y="4508189"/>
            <a:ext cx="1942934" cy="130355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6"/>
          <p:cNvSpPr/>
          <p:nvPr/>
        </p:nvSpPr>
        <p:spPr>
          <a:xfrm>
            <a:off x="10199243" y="4508191"/>
            <a:ext cx="1942934" cy="130355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/>
          <p:nvPr/>
        </p:nvSpPr>
        <p:spPr>
          <a:xfrm>
            <a:off x="386850" y="659423"/>
            <a:ext cx="3768371" cy="3816000"/>
          </a:xfrm>
          <a:prstGeom prst="ellipse">
            <a:avLst/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BURSA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2"/>
          <p:cNvSpPr/>
          <p:nvPr/>
        </p:nvSpPr>
        <p:spPr>
          <a:xfrm>
            <a:off x="3008268" y="3348888"/>
            <a:ext cx="2111400" cy="21600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rgbClr val="63C3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2"/>
          <p:cNvSpPr/>
          <p:nvPr/>
        </p:nvSpPr>
        <p:spPr>
          <a:xfrm>
            <a:off x="5409814" y="1653560"/>
            <a:ext cx="5007174" cy="36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Strong sectors: </a:t>
            </a: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automotive, textiles, machinery, new tech.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2"/>
          <p:cNvSpPr/>
          <p:nvPr/>
        </p:nvSpPr>
        <p:spPr>
          <a:xfrm>
            <a:off x="5409814" y="1099697"/>
            <a:ext cx="5007173" cy="36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dynamic industrial &amp; cultural hub.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2"/>
          <p:cNvSpPr/>
          <p:nvPr/>
        </p:nvSpPr>
        <p:spPr>
          <a:xfrm>
            <a:off x="5431841" y="2207423"/>
            <a:ext cx="5007172" cy="36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Ideal environment for research &amp; innovation.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2"/>
          <p:cNvSpPr/>
          <p:nvPr/>
        </p:nvSpPr>
        <p:spPr>
          <a:xfrm>
            <a:off x="7395405" y="2845176"/>
            <a:ext cx="4455936" cy="36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BUU is fully integrated with the city’s ecosystem.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2"/>
          <p:cNvSpPr/>
          <p:nvPr/>
        </p:nvSpPr>
        <p:spPr>
          <a:xfrm>
            <a:off x="7395404" y="4157834"/>
            <a:ext cx="4455937" cy="36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Joint R&amp;D and technology‑transfer collaborations.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2"/>
          <p:cNvSpPr/>
          <p:nvPr/>
        </p:nvSpPr>
        <p:spPr>
          <a:xfrm>
            <a:off x="7395404" y="3501505"/>
            <a:ext cx="4455937" cy="36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Vision: “University harmonized with the city.”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2"/>
          <p:cNvSpPr/>
          <p:nvPr/>
        </p:nvSpPr>
        <p:spPr>
          <a:xfrm>
            <a:off x="7387346" y="4814163"/>
            <a:ext cx="4463995" cy="36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Applied training linked to industrial needs.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2"/>
          <p:cNvSpPr/>
          <p:nvPr/>
        </p:nvSpPr>
        <p:spPr>
          <a:xfrm>
            <a:off x="7387346" y="5470492"/>
            <a:ext cx="4463995" cy="3600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Innovation supported through ULUTEK Technopark.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7"/>
          <p:cNvSpPr txBox="1">
            <a:spLocks noGrp="1"/>
          </p:cNvSpPr>
          <p:nvPr>
            <p:ph type="title"/>
          </p:nvPr>
        </p:nvSpPr>
        <p:spPr>
          <a:xfrm>
            <a:off x="17928" y="-1"/>
            <a:ext cx="12174071" cy="459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</a:pPr>
            <a: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Bursa Uludağ University</a:t>
            </a:r>
            <a:b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Overview</a:t>
            </a:r>
            <a:r>
              <a:rPr lang="en-US" sz="5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-US" sz="5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52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" name="Google Shape;77;p47"/>
          <p:cNvSpPr/>
          <p:nvPr/>
        </p:nvSpPr>
        <p:spPr>
          <a:xfrm>
            <a:off x="0" y="4599863"/>
            <a:ext cx="12192000" cy="1431947"/>
          </a:xfrm>
          <a:prstGeom prst="rect">
            <a:avLst/>
          </a:prstGeom>
          <a:solidFill>
            <a:srgbClr val="63C3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47"/>
          <p:cNvSpPr/>
          <p:nvPr/>
        </p:nvSpPr>
        <p:spPr>
          <a:xfrm>
            <a:off x="70017" y="4664049"/>
            <a:ext cx="1942934" cy="13035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47"/>
          <p:cNvSpPr/>
          <p:nvPr/>
        </p:nvSpPr>
        <p:spPr>
          <a:xfrm>
            <a:off x="8167608" y="4664051"/>
            <a:ext cx="1942934" cy="13035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47"/>
          <p:cNvSpPr/>
          <p:nvPr/>
        </p:nvSpPr>
        <p:spPr>
          <a:xfrm>
            <a:off x="4104806" y="4664050"/>
            <a:ext cx="1942934" cy="130355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7"/>
          <p:cNvSpPr/>
          <p:nvPr/>
        </p:nvSpPr>
        <p:spPr>
          <a:xfrm>
            <a:off x="6136207" y="4664049"/>
            <a:ext cx="1942934" cy="130355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7"/>
          <p:cNvSpPr/>
          <p:nvPr/>
        </p:nvSpPr>
        <p:spPr>
          <a:xfrm>
            <a:off x="10189447" y="4664051"/>
            <a:ext cx="1942934" cy="130355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7"/>
          <p:cNvSpPr/>
          <p:nvPr/>
        </p:nvSpPr>
        <p:spPr>
          <a:xfrm>
            <a:off x="2082967" y="4664050"/>
            <a:ext cx="1942934" cy="130355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5"/>
          <p:cNvGrpSpPr/>
          <p:nvPr/>
        </p:nvGrpSpPr>
        <p:grpSpPr>
          <a:xfrm>
            <a:off x="613198" y="2796983"/>
            <a:ext cx="11138194" cy="3471371"/>
            <a:chOff x="504380" y="2184657"/>
            <a:chExt cx="11138194" cy="3471371"/>
          </a:xfrm>
        </p:grpSpPr>
        <p:sp>
          <p:nvSpPr>
            <p:cNvPr id="90" name="Google Shape;90;p5"/>
            <p:cNvSpPr/>
            <p:nvPr/>
          </p:nvSpPr>
          <p:spPr>
            <a:xfrm>
              <a:off x="662574" y="3250994"/>
              <a:ext cx="10980000" cy="90000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F6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504380" y="2184657"/>
              <a:ext cx="2043529" cy="1058037"/>
            </a:xfrm>
            <a:custGeom>
              <a:avLst/>
              <a:gdLst/>
              <a:ahLst/>
              <a:cxnLst/>
              <a:rect l="l" t="t" r="r" b="b"/>
              <a:pathLst>
                <a:path w="2009378" h="1163818" extrusionOk="0">
                  <a:moveTo>
                    <a:pt x="0" y="0"/>
                  </a:moveTo>
                  <a:lnTo>
                    <a:pt x="2009378" y="0"/>
                  </a:lnTo>
                  <a:lnTo>
                    <a:pt x="2009378" y="1163818"/>
                  </a:lnTo>
                  <a:lnTo>
                    <a:pt x="0" y="116381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Established as the </a:t>
              </a:r>
              <a:r>
                <a:rPr lang="en-US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Bursa Faculty of Medicine</a:t>
              </a: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under Istanbul University.</a:t>
              </a:r>
              <a:endPara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 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20231" y="4427900"/>
              <a:ext cx="3651466" cy="717944"/>
            </a:xfrm>
            <a:custGeom>
              <a:avLst/>
              <a:gdLst/>
              <a:ahLst/>
              <a:cxnLst/>
              <a:rect l="l" t="t" r="r" b="b"/>
              <a:pathLst>
                <a:path w="1870413" h="1284935" extrusionOk="0">
                  <a:moveTo>
                    <a:pt x="0" y="0"/>
                  </a:moveTo>
                  <a:lnTo>
                    <a:pt x="1870413" y="0"/>
                  </a:lnTo>
                  <a:lnTo>
                    <a:pt x="1870413" y="1284935"/>
                  </a:lnTo>
                  <a:lnTo>
                    <a:pt x="0" y="128493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Bursa University </a:t>
              </a: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was established.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5641908" y="2265542"/>
              <a:ext cx="3212207" cy="703925"/>
            </a:xfrm>
            <a:custGeom>
              <a:avLst/>
              <a:gdLst/>
              <a:ahLst/>
              <a:cxnLst/>
              <a:rect l="l" t="t" r="r" b="b"/>
              <a:pathLst>
                <a:path w="2073111" h="954098" extrusionOk="0">
                  <a:moveTo>
                    <a:pt x="0" y="0"/>
                  </a:moveTo>
                  <a:lnTo>
                    <a:pt x="2073111" y="0"/>
                  </a:lnTo>
                  <a:lnTo>
                    <a:pt x="2073111" y="954098"/>
                  </a:lnTo>
                  <a:lnTo>
                    <a:pt x="0" y="95409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The university was renamed </a:t>
              </a:r>
              <a:r>
                <a:rPr lang="en-US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Uludağ University.</a:t>
              </a:r>
              <a:endPara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7602036" y="4961005"/>
              <a:ext cx="3899996" cy="695023"/>
            </a:xfrm>
            <a:custGeom>
              <a:avLst/>
              <a:gdLst/>
              <a:ahLst/>
              <a:cxnLst/>
              <a:rect l="l" t="t" r="r" b="b"/>
              <a:pathLst>
                <a:path w="1714621" h="1104013" extrusionOk="0">
                  <a:moveTo>
                    <a:pt x="0" y="0"/>
                  </a:moveTo>
                  <a:lnTo>
                    <a:pt x="1714621" y="0"/>
                  </a:lnTo>
                  <a:lnTo>
                    <a:pt x="1714621" y="1104013"/>
                  </a:lnTo>
                  <a:lnTo>
                    <a:pt x="0" y="110401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The university adopted its current name: </a:t>
              </a:r>
              <a:r>
                <a:rPr lang="en-US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Bursa Uludağ University.</a:t>
              </a:r>
              <a:endPara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300092" y="3264688"/>
              <a:ext cx="432000" cy="432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50154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6747138" y="3278244"/>
              <a:ext cx="448324" cy="432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50154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5060401" y="3695193"/>
              <a:ext cx="432000" cy="432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50154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9063449" y="3691183"/>
              <a:ext cx="432000" cy="432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50154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5"/>
          <p:cNvSpPr/>
          <p:nvPr/>
        </p:nvSpPr>
        <p:spPr>
          <a:xfrm>
            <a:off x="1141706" y="3504278"/>
            <a:ext cx="838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467492" y="3867838"/>
            <a:ext cx="432000" cy="4320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5015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3207321" y="3491479"/>
            <a:ext cx="838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1974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" name="Google Shape;102;p5"/>
          <p:cNvSpPr/>
          <p:nvPr/>
        </p:nvSpPr>
        <p:spPr>
          <a:xfrm>
            <a:off x="3053216" y="2012173"/>
            <a:ext cx="207173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Established as the </a:t>
            </a:r>
            <a:r>
              <a:rPr lang="en-US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Bursa Faculty of Economics and Social Sciences </a:t>
            </a:r>
            <a:r>
              <a:rPr lang="en-US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under Istanbul University.</a:t>
            </a: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4976759" y="4771558"/>
            <a:ext cx="838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1975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" name="Google Shape;104;p5"/>
          <p:cNvSpPr/>
          <p:nvPr/>
        </p:nvSpPr>
        <p:spPr>
          <a:xfrm>
            <a:off x="6628250" y="3513000"/>
            <a:ext cx="838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1982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" name="Google Shape;105;p5"/>
          <p:cNvSpPr/>
          <p:nvPr/>
        </p:nvSpPr>
        <p:spPr>
          <a:xfrm>
            <a:off x="9005211" y="4771558"/>
            <a:ext cx="838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2018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5"/>
          <p:cNvSpPr/>
          <p:nvPr/>
        </p:nvSpPr>
        <p:spPr>
          <a:xfrm>
            <a:off x="527473" y="225380"/>
            <a:ext cx="5565532" cy="1433146"/>
          </a:xfrm>
          <a:prstGeom prst="flowChartTerminator">
            <a:avLst/>
          </a:prstGeom>
          <a:solidFill>
            <a:srgbClr val="1D2E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Historical Development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4"/>
          <p:cNvSpPr txBox="1"/>
          <p:nvPr/>
        </p:nvSpPr>
        <p:spPr>
          <a:xfrm>
            <a:off x="2670310" y="6406573"/>
            <a:ext cx="8683490" cy="41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6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Research University Where Heritage Meets Industry and Innovation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4"/>
          <p:cNvSpPr/>
          <p:nvPr/>
        </p:nvSpPr>
        <p:spPr>
          <a:xfrm>
            <a:off x="386850" y="369277"/>
            <a:ext cx="3768371" cy="3816000"/>
          </a:xfrm>
          <a:prstGeom prst="ellipse">
            <a:avLst/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BUU AT A GLANCE: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CORE STRENGTHS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4"/>
          <p:cNvSpPr/>
          <p:nvPr/>
        </p:nvSpPr>
        <p:spPr>
          <a:xfrm>
            <a:off x="2858966" y="3153620"/>
            <a:ext cx="2847600" cy="28836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rgbClr val="63C3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4"/>
          <p:cNvSpPr/>
          <p:nvPr/>
        </p:nvSpPr>
        <p:spPr>
          <a:xfrm>
            <a:off x="5486393" y="1165745"/>
            <a:ext cx="6024976" cy="9144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Historical Development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BUU evolved from its origins in 1970, proudly marked the 50th year in 2025, proving to be a mature higher education institution.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4"/>
          <p:cNvSpPr/>
          <p:nvPr/>
        </p:nvSpPr>
        <p:spPr>
          <a:xfrm>
            <a:off x="5521564" y="3557559"/>
            <a:ext cx="6024975" cy="9144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Strategic Location and Accessibility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Located in Bursa, Türkiye’s fourth largest city, BUU benefits from rich culture and strong industry cooperation.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4"/>
          <p:cNvSpPr/>
          <p:nvPr/>
        </p:nvSpPr>
        <p:spPr>
          <a:xfrm>
            <a:off x="5486393" y="2361652"/>
            <a:ext cx="6060147" cy="9144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Academic and Research Excellence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BUU hosts over 56,000 students and 2,900 academic staff supported by advanced facilities and extensive research centers.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4"/>
          <p:cNvSpPr/>
          <p:nvPr/>
        </p:nvSpPr>
        <p:spPr>
          <a:xfrm>
            <a:off x="5521567" y="4753466"/>
            <a:ext cx="6024972" cy="914400"/>
          </a:xfrm>
          <a:prstGeom prst="roundRect">
            <a:avLst>
              <a:gd name="adj" fmla="val 16667"/>
            </a:avLst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Global Orientation and Student Focus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BUU emphasizes internationalization and nurturing graduates with skills for the global marketplace.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" name="Google Shape;122;p35"/>
          <p:cNvGraphicFramePr/>
          <p:nvPr/>
        </p:nvGraphicFramePr>
        <p:xfrm>
          <a:off x="5920153" y="1811337"/>
          <a:ext cx="5746325" cy="3105775"/>
        </p:xfrm>
        <a:graphic>
          <a:graphicData uri="http://schemas.openxmlformats.org/drawingml/2006/table">
            <a:tbl>
              <a:tblPr firstRow="1" bandRow="1">
                <a:noFill/>
                <a:tableStyleId>{ECA1E0DE-0C1B-4C8A-B65A-A602EFD8BB04}</a:tableStyleId>
              </a:tblPr>
              <a:tblGrid>
                <a:gridCol w="345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CATEGORY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VALUE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Students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56,958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Academic Staff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2,901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Administrative Staff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4,173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Faculties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15 </a:t>
                      </a:r>
                      <a:endParaRPr sz="1400" u="none" strike="noStrike" cap="none"/>
                    </a:p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     (233 programmes)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Vocational Schools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15</a:t>
                      </a: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2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     (171 programmes)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Research Centers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27</a:t>
                      </a:r>
                      <a:endParaRPr sz="1400" u="none" strike="noStrike" cap="none"/>
                    </a:p>
                  </a:txBody>
                  <a:tcPr marL="109050" marR="109050" marT="109050" marB="1090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3" name="Google Shape;123;p35"/>
          <p:cNvSpPr/>
          <p:nvPr/>
        </p:nvSpPr>
        <p:spPr>
          <a:xfrm>
            <a:off x="975018" y="107179"/>
            <a:ext cx="3768371" cy="3816000"/>
          </a:xfrm>
          <a:prstGeom prst="ellipse">
            <a:avLst/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Facts and Figures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5"/>
          <p:cNvSpPr/>
          <p:nvPr/>
        </p:nvSpPr>
        <p:spPr>
          <a:xfrm>
            <a:off x="3324791" y="2843179"/>
            <a:ext cx="2111400" cy="21600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rgbClr val="63C3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062147" cy="38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</a:pPr>
            <a:r>
              <a:rPr lang="en-US" sz="52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Research and Innovation</a:t>
            </a:r>
            <a:endParaRPr sz="52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" name="Google Shape;131;p36"/>
          <p:cNvSpPr/>
          <p:nvPr/>
        </p:nvSpPr>
        <p:spPr>
          <a:xfrm>
            <a:off x="0" y="3891623"/>
            <a:ext cx="12192000" cy="1431947"/>
          </a:xfrm>
          <a:prstGeom prst="rect">
            <a:avLst/>
          </a:prstGeom>
          <a:solidFill>
            <a:srgbClr val="63C3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6"/>
          <p:cNvSpPr/>
          <p:nvPr/>
        </p:nvSpPr>
        <p:spPr>
          <a:xfrm>
            <a:off x="10119213" y="3973943"/>
            <a:ext cx="1942934" cy="13035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6"/>
          <p:cNvSpPr/>
          <p:nvPr/>
        </p:nvSpPr>
        <p:spPr>
          <a:xfrm>
            <a:off x="91140" y="3973943"/>
            <a:ext cx="1942934" cy="13035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6"/>
          <p:cNvSpPr/>
          <p:nvPr/>
        </p:nvSpPr>
        <p:spPr>
          <a:xfrm>
            <a:off x="6079567" y="3966060"/>
            <a:ext cx="1942934" cy="130355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6"/>
          <p:cNvSpPr/>
          <p:nvPr/>
        </p:nvSpPr>
        <p:spPr>
          <a:xfrm>
            <a:off x="2072459" y="3977938"/>
            <a:ext cx="1942934" cy="130355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6"/>
          <p:cNvSpPr/>
          <p:nvPr/>
        </p:nvSpPr>
        <p:spPr>
          <a:xfrm>
            <a:off x="8099390" y="3977938"/>
            <a:ext cx="1942934" cy="130355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6"/>
          <p:cNvSpPr/>
          <p:nvPr/>
        </p:nvSpPr>
        <p:spPr>
          <a:xfrm>
            <a:off x="4076446" y="3973943"/>
            <a:ext cx="1942934" cy="130355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cfcc90656f_0_1379"/>
          <p:cNvSpPr/>
          <p:nvPr/>
        </p:nvSpPr>
        <p:spPr>
          <a:xfrm>
            <a:off x="3626827" y="3597689"/>
            <a:ext cx="2113200" cy="21600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rgbClr val="63C3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3cfcc90656f_0_1379"/>
          <p:cNvSpPr/>
          <p:nvPr/>
        </p:nvSpPr>
        <p:spPr>
          <a:xfrm>
            <a:off x="2286566" y="2267315"/>
            <a:ext cx="2111400" cy="21600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25400" cap="flat" cmpd="sng">
            <a:solidFill>
              <a:srgbClr val="63C3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cfcc90656f_0_1379"/>
          <p:cNvSpPr/>
          <p:nvPr/>
        </p:nvSpPr>
        <p:spPr>
          <a:xfrm>
            <a:off x="465961" y="401189"/>
            <a:ext cx="2778361" cy="2844000"/>
          </a:xfrm>
          <a:prstGeom prst="ellipse">
            <a:avLst/>
          </a:prstGeom>
          <a:solidFill>
            <a:srgbClr val="1D2E6B"/>
          </a:solidFill>
          <a:ln w="25400" cap="flat" cmpd="sng">
            <a:solidFill>
              <a:srgbClr val="0F4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3C3D1"/>
                </a:solidFill>
                <a:latin typeface="Arial"/>
                <a:ea typeface="Arial"/>
                <a:cs typeface="Arial"/>
                <a:sym typeface="Arial"/>
              </a:rPr>
              <a:t>“Research University” </a:t>
            </a: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Status</a:t>
            </a:r>
            <a:b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b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Research Figures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6" name="Google Shape;146;g3cfcc90656f_0_1379"/>
          <p:cNvGraphicFramePr/>
          <p:nvPr/>
        </p:nvGraphicFramePr>
        <p:xfrm>
          <a:off x="5665909" y="1482639"/>
          <a:ext cx="6194925" cy="4275050"/>
        </p:xfrm>
        <a:graphic>
          <a:graphicData uri="http://schemas.openxmlformats.org/drawingml/2006/table">
            <a:tbl>
              <a:tblPr firstRow="1" bandRow="1">
                <a:noFill/>
                <a:tableStyleId>{ECA1E0DE-0C1B-4C8A-B65A-A602EFD8BB04}</a:tableStyleId>
              </a:tblPr>
              <a:tblGrid>
                <a:gridCol w="330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lt1"/>
                          </a:solidFill>
                        </a:rPr>
                        <a:t>RESEARCH INDICATOR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lt1"/>
                          </a:solidFill>
                        </a:rPr>
                        <a:t>VALUE </a:t>
                      </a:r>
                      <a:r>
                        <a:rPr lang="en-US" sz="800" b="1" u="none" strike="noStrike" cap="none">
                          <a:solidFill>
                            <a:schemeClr val="lt1"/>
                          </a:solidFill>
                        </a:rPr>
                        <a:t>(ANNUAL)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Research University Status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Since 2021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Scientific Publications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795 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Citations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45,453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National R&amp;D Projects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93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National R&amp;D Funding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₺23,127,212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International Project Funding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₺479,753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Patent Applications (National and International)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</a:rPr>
                        <a:t>66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dk1"/>
                          </a:solidFill>
                        </a:rPr>
                        <a:t>Granted Patents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0" u="none" strike="noStrike" cap="none">
                          <a:solidFill>
                            <a:schemeClr val="dk1"/>
                          </a:solidFill>
                        </a:rPr>
                        <a:t>14</a:t>
                      </a:r>
                      <a:endParaRPr sz="1000" u="none" strike="noStrike" cap="none"/>
                    </a:p>
                  </a:txBody>
                  <a:tcPr marL="145875" marR="145875" marT="145875" marB="1458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Özel Tasarım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Geniş ekran</PresentationFormat>
  <Paragraphs>124</Paragraphs>
  <Slides>15</Slides>
  <Notes>15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1" baseType="lpstr">
      <vt:lpstr>Raleway</vt:lpstr>
      <vt:lpstr>Arial</vt:lpstr>
      <vt:lpstr>Arial Black</vt:lpstr>
      <vt:lpstr>Play</vt:lpstr>
      <vt:lpstr>Verdana</vt:lpstr>
      <vt:lpstr>Özel Tasarım</vt:lpstr>
      <vt:lpstr>PowerPoint Sunusu</vt:lpstr>
      <vt:lpstr>BURSA  A Historical and Industrial Hub </vt:lpstr>
      <vt:lpstr>PowerPoint Sunusu</vt:lpstr>
      <vt:lpstr>Bursa Uludağ University  Overview </vt:lpstr>
      <vt:lpstr>PowerPoint Sunusu</vt:lpstr>
      <vt:lpstr>PowerPoint Sunusu</vt:lpstr>
      <vt:lpstr>PowerPoint Sunusu</vt:lpstr>
      <vt:lpstr>Research and Innovation</vt:lpstr>
      <vt:lpstr>PowerPoint Sunusu</vt:lpstr>
      <vt:lpstr>PowerPoint Sunusu</vt:lpstr>
      <vt:lpstr>Campus and Student Life</vt:lpstr>
      <vt:lpstr>PowerPoint Sunusu</vt:lpstr>
      <vt:lpstr>Internationalization</vt:lpstr>
      <vt:lpstr>PowerPoint Sunusu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Salih Canıtez</dc:creator>
  <cp:lastModifiedBy>Casper</cp:lastModifiedBy>
  <cp:revision>1</cp:revision>
  <dcterms:created xsi:type="dcterms:W3CDTF">2024-08-05T08:33:52Z</dcterms:created>
  <dcterms:modified xsi:type="dcterms:W3CDTF">2026-03-27T08:48:55Z</dcterms:modified>
</cp:coreProperties>
</file>